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84B74-F8F5-139C-0A48-59E38C81F4B6}" v="303" dt="2025-04-22T03:09:48.178"/>
    <p1510:client id="{E84F741D-4288-BC59-EE17-75BE760D873D}" v="1" dt="2025-04-21T01:11:39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417018-0E6B-4587-BF91-C4BC2BBBB5B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30E8AA-467E-4A84-AF3D-B318549251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Thank you for taking this journey through the stars of infrastructure with us.</a:t>
          </a:r>
          <a:br>
            <a:rPr lang="en-US"/>
          </a:br>
          <a:r>
            <a:rPr lang="en-US"/>
            <a:t> We hope our solution lights the path toward a more connected, secure, and scalable future.</a:t>
          </a:r>
        </a:p>
      </dgm:t>
    </dgm:pt>
    <dgm:pt modelId="{099D0D31-2DAD-43EB-B4CD-DE121E2514E0}" type="parTrans" cxnId="{844BA9BE-D99B-4224-AC66-BADF6463B99D}">
      <dgm:prSet/>
      <dgm:spPr/>
      <dgm:t>
        <a:bodyPr/>
        <a:lstStyle/>
        <a:p>
          <a:endParaRPr lang="en-US"/>
        </a:p>
      </dgm:t>
    </dgm:pt>
    <dgm:pt modelId="{BCA505DA-DAA0-45A6-AFBE-BE19F49CF251}" type="sibTrans" cxnId="{844BA9BE-D99B-4224-AC66-BADF6463B99D}">
      <dgm:prSet/>
      <dgm:spPr/>
      <dgm:t>
        <a:bodyPr/>
        <a:lstStyle/>
        <a:p>
          <a:endParaRPr lang="en-US"/>
        </a:p>
      </dgm:t>
    </dgm:pt>
    <dgm:pt modelId="{8B96EB9A-B41E-4350-A178-2AF55EC067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Presented by:</a:t>
          </a:r>
          <a:br>
            <a:rPr lang="en-US" b="1"/>
          </a:br>
          <a:r>
            <a:rPr lang="en-US"/>
            <a:t>Tashundre Gilmore</a:t>
          </a:r>
          <a:br>
            <a:rPr lang="en-US" b="1"/>
          </a:br>
          <a:r>
            <a:rPr lang="en-US" b="1"/>
            <a:t> Company:</a:t>
          </a:r>
          <a:r>
            <a:rPr lang="en-US"/>
            <a:t> Starbyte Technologies</a:t>
          </a:r>
          <a:br>
            <a:rPr lang="en-US"/>
          </a:br>
          <a:r>
            <a:rPr lang="en-US"/>
            <a:t> </a:t>
          </a:r>
          <a:r>
            <a:rPr lang="en-US" b="1"/>
            <a:t>Email:</a:t>
          </a:r>
          <a:r>
            <a:rPr lang="en-US"/>
            <a:t> [gilmoret@starbyte.org]</a:t>
          </a:r>
        </a:p>
      </dgm:t>
    </dgm:pt>
    <dgm:pt modelId="{66CEAA2E-847E-45A8-A480-541AFBFC48D1}" type="parTrans" cxnId="{9FEF43EA-8893-437B-8B98-E0544BE1B6A5}">
      <dgm:prSet/>
      <dgm:spPr/>
      <dgm:t>
        <a:bodyPr/>
        <a:lstStyle/>
        <a:p>
          <a:endParaRPr lang="en-US"/>
        </a:p>
      </dgm:t>
    </dgm:pt>
    <dgm:pt modelId="{4E57B76F-03C6-4FB7-9735-EE1F6712CB40}" type="sibTrans" cxnId="{9FEF43EA-8893-437B-8B98-E0544BE1B6A5}">
      <dgm:prSet/>
      <dgm:spPr/>
      <dgm:t>
        <a:bodyPr/>
        <a:lstStyle/>
        <a:p>
          <a:endParaRPr lang="en-US"/>
        </a:p>
      </dgm:t>
    </dgm:pt>
    <dgm:pt modelId="{F9B676D2-E389-4ECF-81E5-FA77B372380D}" type="pres">
      <dgm:prSet presAssocID="{0A417018-0E6B-4587-BF91-C4BC2BBBB5B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F4C202-D387-4A1C-A688-577C04E4F1A1}" type="pres">
      <dgm:prSet presAssocID="{E830E8AA-467E-4A84-AF3D-B31854925181}" presName="hierRoot1" presStyleCnt="0"/>
      <dgm:spPr/>
    </dgm:pt>
    <dgm:pt modelId="{A7FB5A6C-D875-48B0-93EE-66224CF84846}" type="pres">
      <dgm:prSet presAssocID="{E830E8AA-467E-4A84-AF3D-B31854925181}" presName="composite" presStyleCnt="0"/>
      <dgm:spPr/>
    </dgm:pt>
    <dgm:pt modelId="{F10AAC4F-9400-4D7F-9C3F-BBFE4F83AE0B}" type="pres">
      <dgm:prSet presAssocID="{E830E8AA-467E-4A84-AF3D-B31854925181}" presName="background" presStyleLbl="node0" presStyleIdx="0" presStyleCnt="2"/>
      <dgm:spPr/>
    </dgm:pt>
    <dgm:pt modelId="{AC90011D-EEDA-49EE-91C3-D1F31D82FFAB}" type="pres">
      <dgm:prSet presAssocID="{E830E8AA-467E-4A84-AF3D-B31854925181}" presName="text" presStyleLbl="fgAcc0" presStyleIdx="0" presStyleCnt="2">
        <dgm:presLayoutVars>
          <dgm:chPref val="3"/>
        </dgm:presLayoutVars>
      </dgm:prSet>
      <dgm:spPr/>
    </dgm:pt>
    <dgm:pt modelId="{2BDB94FA-AA8E-4447-B4D6-84F05D5D234C}" type="pres">
      <dgm:prSet presAssocID="{E830E8AA-467E-4A84-AF3D-B31854925181}" presName="hierChild2" presStyleCnt="0"/>
      <dgm:spPr/>
    </dgm:pt>
    <dgm:pt modelId="{A7988242-44D5-4D36-A9C6-AD9F310C9C49}" type="pres">
      <dgm:prSet presAssocID="{8B96EB9A-B41E-4350-A178-2AF55EC0677B}" presName="hierRoot1" presStyleCnt="0"/>
      <dgm:spPr/>
    </dgm:pt>
    <dgm:pt modelId="{FDE3D080-4C4E-4B28-BD9C-9C6965D37011}" type="pres">
      <dgm:prSet presAssocID="{8B96EB9A-B41E-4350-A178-2AF55EC0677B}" presName="composite" presStyleCnt="0"/>
      <dgm:spPr/>
    </dgm:pt>
    <dgm:pt modelId="{0ED2B3A5-C2F6-4D65-9AE6-E2A7183330BF}" type="pres">
      <dgm:prSet presAssocID="{8B96EB9A-B41E-4350-A178-2AF55EC0677B}" presName="background" presStyleLbl="node0" presStyleIdx="1" presStyleCnt="2"/>
      <dgm:spPr/>
    </dgm:pt>
    <dgm:pt modelId="{C52D27A0-3BBD-43FD-8B5D-336D1B670DC8}" type="pres">
      <dgm:prSet presAssocID="{8B96EB9A-B41E-4350-A178-2AF55EC0677B}" presName="text" presStyleLbl="fgAcc0" presStyleIdx="1" presStyleCnt="2">
        <dgm:presLayoutVars>
          <dgm:chPref val="3"/>
        </dgm:presLayoutVars>
      </dgm:prSet>
      <dgm:spPr/>
    </dgm:pt>
    <dgm:pt modelId="{B06FFF28-F6D3-4D32-8C32-8FFE433E677A}" type="pres">
      <dgm:prSet presAssocID="{8B96EB9A-B41E-4350-A178-2AF55EC0677B}" presName="hierChild2" presStyleCnt="0"/>
      <dgm:spPr/>
    </dgm:pt>
  </dgm:ptLst>
  <dgm:cxnLst>
    <dgm:cxn modelId="{762BB74D-842A-4278-841C-596CEA19E12B}" type="presOf" srcId="{8B96EB9A-B41E-4350-A178-2AF55EC0677B}" destId="{C52D27A0-3BBD-43FD-8B5D-336D1B670DC8}" srcOrd="0" destOrd="0" presId="urn:microsoft.com/office/officeart/2005/8/layout/hierarchy1"/>
    <dgm:cxn modelId="{F1A09578-1985-419D-AF0B-AD148017EF9D}" type="presOf" srcId="{E830E8AA-467E-4A84-AF3D-B31854925181}" destId="{AC90011D-EEDA-49EE-91C3-D1F31D82FFAB}" srcOrd="0" destOrd="0" presId="urn:microsoft.com/office/officeart/2005/8/layout/hierarchy1"/>
    <dgm:cxn modelId="{E3F18F86-132F-4A62-BCD6-74C54C57D89F}" type="presOf" srcId="{0A417018-0E6B-4587-BF91-C4BC2BBBB5BE}" destId="{F9B676D2-E389-4ECF-81E5-FA77B372380D}" srcOrd="0" destOrd="0" presId="urn:microsoft.com/office/officeart/2005/8/layout/hierarchy1"/>
    <dgm:cxn modelId="{844BA9BE-D99B-4224-AC66-BADF6463B99D}" srcId="{0A417018-0E6B-4587-BF91-C4BC2BBBB5BE}" destId="{E830E8AA-467E-4A84-AF3D-B31854925181}" srcOrd="0" destOrd="0" parTransId="{099D0D31-2DAD-43EB-B4CD-DE121E2514E0}" sibTransId="{BCA505DA-DAA0-45A6-AFBE-BE19F49CF251}"/>
    <dgm:cxn modelId="{9FEF43EA-8893-437B-8B98-E0544BE1B6A5}" srcId="{0A417018-0E6B-4587-BF91-C4BC2BBBB5BE}" destId="{8B96EB9A-B41E-4350-A178-2AF55EC0677B}" srcOrd="1" destOrd="0" parTransId="{66CEAA2E-847E-45A8-A480-541AFBFC48D1}" sibTransId="{4E57B76F-03C6-4FB7-9735-EE1F6712CB40}"/>
    <dgm:cxn modelId="{E833E8F6-A92F-499C-B80F-A80DBADDDF7B}" type="presParOf" srcId="{F9B676D2-E389-4ECF-81E5-FA77B372380D}" destId="{6EF4C202-D387-4A1C-A688-577C04E4F1A1}" srcOrd="0" destOrd="0" presId="urn:microsoft.com/office/officeart/2005/8/layout/hierarchy1"/>
    <dgm:cxn modelId="{9254B00C-F3A0-4C8A-B921-A67D1BAEA973}" type="presParOf" srcId="{6EF4C202-D387-4A1C-A688-577C04E4F1A1}" destId="{A7FB5A6C-D875-48B0-93EE-66224CF84846}" srcOrd="0" destOrd="0" presId="urn:microsoft.com/office/officeart/2005/8/layout/hierarchy1"/>
    <dgm:cxn modelId="{23FE94E8-767D-42EB-8D7E-E09607653756}" type="presParOf" srcId="{A7FB5A6C-D875-48B0-93EE-66224CF84846}" destId="{F10AAC4F-9400-4D7F-9C3F-BBFE4F83AE0B}" srcOrd="0" destOrd="0" presId="urn:microsoft.com/office/officeart/2005/8/layout/hierarchy1"/>
    <dgm:cxn modelId="{F9550392-B29B-4D73-A922-2EB9A3800BD5}" type="presParOf" srcId="{A7FB5A6C-D875-48B0-93EE-66224CF84846}" destId="{AC90011D-EEDA-49EE-91C3-D1F31D82FFAB}" srcOrd="1" destOrd="0" presId="urn:microsoft.com/office/officeart/2005/8/layout/hierarchy1"/>
    <dgm:cxn modelId="{A6328E13-01D7-4041-A018-4A9E8F8AA48F}" type="presParOf" srcId="{6EF4C202-D387-4A1C-A688-577C04E4F1A1}" destId="{2BDB94FA-AA8E-4447-B4D6-84F05D5D234C}" srcOrd="1" destOrd="0" presId="urn:microsoft.com/office/officeart/2005/8/layout/hierarchy1"/>
    <dgm:cxn modelId="{B2ECA8AC-55E3-41C0-B188-B8BDF80F35D7}" type="presParOf" srcId="{F9B676D2-E389-4ECF-81E5-FA77B372380D}" destId="{A7988242-44D5-4D36-A9C6-AD9F310C9C49}" srcOrd="1" destOrd="0" presId="urn:microsoft.com/office/officeart/2005/8/layout/hierarchy1"/>
    <dgm:cxn modelId="{F58F90F0-73B2-4A13-9A64-6C2C2648D228}" type="presParOf" srcId="{A7988242-44D5-4D36-A9C6-AD9F310C9C49}" destId="{FDE3D080-4C4E-4B28-BD9C-9C6965D37011}" srcOrd="0" destOrd="0" presId="urn:microsoft.com/office/officeart/2005/8/layout/hierarchy1"/>
    <dgm:cxn modelId="{1913CD23-E95C-45E0-8773-86BF63BD2AFA}" type="presParOf" srcId="{FDE3D080-4C4E-4B28-BD9C-9C6965D37011}" destId="{0ED2B3A5-C2F6-4D65-9AE6-E2A7183330BF}" srcOrd="0" destOrd="0" presId="urn:microsoft.com/office/officeart/2005/8/layout/hierarchy1"/>
    <dgm:cxn modelId="{C3FC5133-2A2D-4ACB-B5AF-231C4297C8EE}" type="presParOf" srcId="{FDE3D080-4C4E-4B28-BD9C-9C6965D37011}" destId="{C52D27A0-3BBD-43FD-8B5D-336D1B670DC8}" srcOrd="1" destOrd="0" presId="urn:microsoft.com/office/officeart/2005/8/layout/hierarchy1"/>
    <dgm:cxn modelId="{41506DA0-FCEE-4B85-8454-43BB988C794F}" type="presParOf" srcId="{A7988242-44D5-4D36-A9C6-AD9F310C9C49}" destId="{B06FFF28-F6D3-4D32-8C32-8FFE433E677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AAC4F-9400-4D7F-9C3F-BBFE4F83AE0B}">
      <dsp:nvSpPr>
        <dsp:cNvPr id="0" name=""/>
        <dsp:cNvSpPr/>
      </dsp:nvSpPr>
      <dsp:spPr>
        <a:xfrm>
          <a:off x="1343" y="457767"/>
          <a:ext cx="4715013" cy="2994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0011D-EEDA-49EE-91C3-D1F31D82FFAB}">
      <dsp:nvSpPr>
        <dsp:cNvPr id="0" name=""/>
        <dsp:cNvSpPr/>
      </dsp:nvSpPr>
      <dsp:spPr>
        <a:xfrm>
          <a:off x="525233" y="955463"/>
          <a:ext cx="4715013" cy="29940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Thank you for taking this journey through the stars of infrastructure with us.</a:t>
          </a:r>
          <a:br>
            <a:rPr lang="en-US" sz="2200" kern="1200"/>
          </a:br>
          <a:r>
            <a:rPr lang="en-US" sz="2200" kern="1200"/>
            <a:t> We hope our solution lights the path toward a more connected, secure, and scalable future.</a:t>
          </a:r>
        </a:p>
      </dsp:txBody>
      <dsp:txXfrm>
        <a:off x="612925" y="1043155"/>
        <a:ext cx="4539629" cy="2818649"/>
      </dsp:txXfrm>
    </dsp:sp>
    <dsp:sp modelId="{0ED2B3A5-C2F6-4D65-9AE6-E2A7183330BF}">
      <dsp:nvSpPr>
        <dsp:cNvPr id="0" name=""/>
        <dsp:cNvSpPr/>
      </dsp:nvSpPr>
      <dsp:spPr>
        <a:xfrm>
          <a:off x="5764137" y="457767"/>
          <a:ext cx="4715013" cy="2994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D27A0-3BBD-43FD-8B5D-336D1B670DC8}">
      <dsp:nvSpPr>
        <dsp:cNvPr id="0" name=""/>
        <dsp:cNvSpPr/>
      </dsp:nvSpPr>
      <dsp:spPr>
        <a:xfrm>
          <a:off x="6288028" y="955463"/>
          <a:ext cx="4715013" cy="29940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/>
            <a:t>Presented by:</a:t>
          </a:r>
          <a:br>
            <a:rPr lang="en-US" sz="2200" b="1" kern="1200"/>
          </a:br>
          <a:r>
            <a:rPr lang="en-US" sz="2200" kern="1200"/>
            <a:t>Tashundre Gilmore</a:t>
          </a:r>
          <a:br>
            <a:rPr lang="en-US" sz="2200" b="1" kern="1200"/>
          </a:br>
          <a:r>
            <a:rPr lang="en-US" sz="2200" b="1" kern="1200"/>
            <a:t> Company:</a:t>
          </a:r>
          <a:r>
            <a:rPr lang="en-US" sz="2200" kern="1200"/>
            <a:t> Starbyte Technologies</a:t>
          </a:r>
          <a:br>
            <a:rPr lang="en-US" sz="2200" kern="1200"/>
          </a:br>
          <a:r>
            <a:rPr lang="en-US" sz="2200" kern="1200"/>
            <a:t> </a:t>
          </a:r>
          <a:r>
            <a:rPr lang="en-US" sz="2200" b="1" kern="1200"/>
            <a:t>Email:</a:t>
          </a:r>
          <a:r>
            <a:rPr lang="en-US" sz="2200" kern="1200"/>
            <a:t> [gilmoret@starbyte.org]</a:t>
          </a:r>
        </a:p>
      </dsp:txBody>
      <dsp:txXfrm>
        <a:off x="6375720" y="1043155"/>
        <a:ext cx="4539629" cy="2818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971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124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166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768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25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799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7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006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994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560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9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16" r:id="rId6"/>
    <p:sldLayoutId id="2147483812" r:id="rId7"/>
    <p:sldLayoutId id="2147483813" r:id="rId8"/>
    <p:sldLayoutId id="2147483814" r:id="rId9"/>
    <p:sldLayoutId id="2147483815" r:id="rId10"/>
    <p:sldLayoutId id="214748381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-ace.blogspot.com/2015/11/network-topology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235A3EB-E904-652B-A3C7-0D369EEA6E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4982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IGN ITE Proposal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By: </a:t>
            </a:r>
            <a:r>
              <a:rPr lang="en-US" dirty="0" err="1">
                <a:solidFill>
                  <a:srgbClr val="FFFFFF"/>
                </a:solidFill>
              </a:rPr>
              <a:t>Tashundre</a:t>
            </a:r>
            <a:r>
              <a:rPr lang="en-US" dirty="0">
                <a:solidFill>
                  <a:srgbClr val="FFFFFF"/>
                </a:solidFill>
              </a:rPr>
              <a:t> Gilmore</a:t>
            </a:r>
          </a:p>
          <a:p>
            <a:pPr algn="ctr"/>
            <a:r>
              <a:rPr lang="en-US" dirty="0" err="1">
                <a:solidFill>
                  <a:srgbClr val="FFFFFF"/>
                </a:solidFill>
              </a:rPr>
              <a:t>StarByte</a:t>
            </a:r>
            <a:r>
              <a:rPr lang="en-US" dirty="0">
                <a:solidFill>
                  <a:srgbClr val="FFFFFF"/>
                </a:solidFill>
              </a:rPr>
              <a:t> Technolgies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9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1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3E6E8-BBD8-2C11-FB67-2419823A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en-US" i="0" dirty="0">
                <a:ea typeface="+mj-lt"/>
                <a:cs typeface="+mj-lt"/>
              </a:rPr>
              <a:t>Questions?</a:t>
            </a:r>
            <a:endParaRPr lang="en-US" dirty="0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998C6D-3BDE-6FA7-6CEB-5BE79762F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31365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410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56BAA-D59A-AEAD-05EF-4B8BEE2A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b="1" i="0" dirty="0">
                <a:ea typeface="+mj-lt"/>
                <a:cs typeface="+mj-lt"/>
              </a:rPr>
              <a:t>Client Goals &amp; Objectives</a:t>
            </a:r>
            <a:endParaRPr lang="en-US" dirty="0"/>
          </a:p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4CC-6F6B-8C1D-A7C4-63B0118C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>
                <a:ea typeface="+mn-lt"/>
                <a:cs typeface="+mn-lt"/>
              </a:rPr>
              <a:t>The IGN Center’s new Information Technology Education (ITE) Department, located in Gainesville, Florida, has submitted a Request for Proposal (RFP) for the design, planning, and installation of a modern IT infrastructure. StarByte Tech has been selected to propose a comprehensive networking solution to meet their educational and operational needs.</a:t>
            </a:r>
          </a:p>
          <a:p>
            <a:pPr>
              <a:lnSpc>
                <a:spcPct val="100000"/>
              </a:lnSpc>
            </a:pPr>
            <a:endParaRPr lang="en-US" sz="1900"/>
          </a:p>
          <a:p>
            <a:pPr>
              <a:lnSpc>
                <a:spcPct val="100000"/>
              </a:lnSpc>
            </a:pPr>
            <a:endParaRPr lang="en-US" sz="1900"/>
          </a:p>
          <a:p>
            <a:pPr>
              <a:lnSpc>
                <a:spcPct val="100000"/>
              </a:lnSpc>
            </a:pPr>
            <a:endParaRPr lang="en-US" sz="1900"/>
          </a:p>
          <a:p>
            <a:pPr>
              <a:lnSpc>
                <a:spcPct val="100000"/>
              </a:lnSpc>
            </a:pPr>
            <a:endParaRPr lang="en-US" sz="1900"/>
          </a:p>
          <a:p>
            <a:pPr>
              <a:lnSpc>
                <a:spcPct val="100000"/>
              </a:lnSpc>
            </a:pPr>
            <a:endParaRPr lang="en-US" sz="1900"/>
          </a:p>
        </p:txBody>
      </p:sp>
      <p:pic>
        <p:nvPicPr>
          <p:cNvPr id="7" name="Graphic 6" descr="Schoolhouse">
            <a:extLst>
              <a:ext uri="{FF2B5EF4-FFF2-40B4-BE49-F238E27FC236}">
                <a16:creationId xmlns:a16="http://schemas.microsoft.com/office/drawing/2014/main" id="{388E0CD3-8F5E-5168-D201-6F9045A4A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780" y="553415"/>
            <a:ext cx="5660211" cy="566021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824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3D1D-FB2F-6509-BC5F-264745956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152" y="743885"/>
            <a:ext cx="3793818" cy="35490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Project Scope Includes: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Provide wired (Gigabit Ethernet) and wireless (high-speed) connectivity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Integrate existing servers (FTP &amp; 4 </a:t>
            </a:r>
            <a:r>
              <a:rPr lang="en-US" err="1">
                <a:ea typeface="+mn-lt"/>
                <a:cs typeface="+mn-lt"/>
              </a:rPr>
              <a:t>NetLab</a:t>
            </a:r>
            <a:r>
              <a:rPr lang="en-US" dirty="0">
                <a:ea typeface="+mn-lt"/>
                <a:cs typeface="+mn-lt"/>
              </a:rPr>
              <a:t> servers) into new network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Ensure physical security, cooling, and power protection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Plan for future scalability and network redundancy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Offer optional maintenance &amp; support services</a:t>
            </a:r>
            <a:endParaRPr lang="en-US" sz="2600" dirty="0"/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E885D9-E142-4F83-87E2-78D7CC94A1C0}"/>
              </a:ext>
            </a:extLst>
          </p:cNvPr>
          <p:cNvSpPr txBox="1">
            <a:spLocks/>
          </p:cNvSpPr>
          <p:nvPr/>
        </p:nvSpPr>
        <p:spPr>
          <a:xfrm>
            <a:off x="6188813" y="741676"/>
            <a:ext cx="3793818" cy="35490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+mn-lt"/>
                <a:cs typeface="+mn-lt"/>
              </a:rPr>
              <a:t>Deliverables:</a:t>
            </a:r>
            <a:endParaRPr lang="en-US"/>
          </a:p>
          <a:p>
            <a:pPr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Complete network design with diagrams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Hardware and installation materials list with prices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Cloud storage recommendations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Labor cost estimate covering planning to deployment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3B9FF-8AB6-A22B-D2E9-09AD4D3ED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6380" y="3954117"/>
            <a:ext cx="2920630" cy="2560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E05BF-350E-06D1-8D2B-3340D2BCE952}"/>
              </a:ext>
            </a:extLst>
          </p:cNvPr>
          <p:cNvSpPr txBox="1"/>
          <p:nvPr/>
        </p:nvSpPr>
        <p:spPr>
          <a:xfrm>
            <a:off x="6600825" y="6604000"/>
            <a:ext cx="2655888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252071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E468-DF85-B54A-57E5-931CB894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89" y="198688"/>
            <a:ext cx="10077557" cy="688956"/>
          </a:xfrm>
        </p:spPr>
        <p:txBody>
          <a:bodyPr/>
          <a:lstStyle/>
          <a:p>
            <a:pPr algn="ctr"/>
            <a:r>
              <a:rPr lang="en-US" sz="3200" i="0" dirty="0"/>
              <a:t>Physical &amp; Logical Network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637-71B4-19E4-6319-3393B2F80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248" y="882139"/>
            <a:ext cx="10222241" cy="581575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Key Areas in the Network:</a:t>
            </a:r>
            <a:endParaRPr lang="en-US" sz="16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Server Room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Houses existing FTP server and 4 </a:t>
            </a:r>
            <a:r>
              <a:rPr lang="en-US" sz="1600" err="1"/>
              <a:t>NetLab</a:t>
            </a:r>
            <a:r>
              <a:rPr lang="en-US" sz="1600" dirty="0"/>
              <a:t> servers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Includes rack-mounted switches, cooling units, UPS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Classrooms (x10)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Equipped with desktop PCs connected via Ethernet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Ceiling-mounted Wireless Access Points (WAPs) for mobile devices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Faculty Offices (x9)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Wired &amp; wireless access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VOIP phones and printer in breakroom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Main Switches &amp; Patch Panels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Located in server room for centralized control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Connected to all end devices through structured cabling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🔄 </a:t>
            </a:r>
            <a:r>
              <a:rPr lang="en-US" sz="1600" b="1" dirty="0"/>
              <a:t>Server Integration</a:t>
            </a:r>
            <a:endParaRPr lang="en-US" sz="16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FTP Server:</a:t>
            </a:r>
            <a:br>
              <a:rPr lang="en-US" sz="1600" dirty="0"/>
            </a:br>
            <a:r>
              <a:rPr lang="en-US" sz="1600" dirty="0"/>
              <a:t> Integrated into the network via a dedicated VLAN for secure file access and course materials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err="1"/>
              <a:t>NetLab</a:t>
            </a:r>
            <a:r>
              <a:rPr lang="en-US" sz="1600" dirty="0"/>
              <a:t> Servers (x4):</a:t>
            </a:r>
            <a:br>
              <a:rPr lang="en-US" sz="1600" dirty="0"/>
            </a:br>
            <a:r>
              <a:rPr lang="en-US" sz="1600" dirty="0"/>
              <a:t> Assigned to their own VLAN with firewall rules and port forwarding to support remote labs and sandboxing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📶 Wireless Design</a:t>
            </a:r>
            <a:endParaRPr lang="en-US" sz="16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WAPs in each classroom and hallway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Coverage overlaps to avoid dead zones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600" dirty="0"/>
              <a:t>Supports dual-band (2.4GHz &amp; 5GHz) for fast, reliable access.</a:t>
            </a:r>
          </a:p>
        </p:txBody>
      </p:sp>
    </p:spTree>
    <p:extLst>
      <p:ext uri="{BB962C8B-B14F-4D97-AF65-F5344CB8AC3E}">
        <p14:creationId xmlns:p14="http://schemas.microsoft.com/office/powerpoint/2010/main" val="327642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lassroom&#10;&#10;AI-generated content may be incorrect.">
            <a:extLst>
              <a:ext uri="{FF2B5EF4-FFF2-40B4-BE49-F238E27FC236}">
                <a16:creationId xmlns:a16="http://schemas.microsoft.com/office/drawing/2014/main" id="{7BA84EB9-8A66-81C8-1C06-9C7834B23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" y="3426752"/>
            <a:ext cx="3837225" cy="2820176"/>
          </a:xfrm>
        </p:spPr>
      </p:pic>
      <p:pic>
        <p:nvPicPr>
          <p:cNvPr id="6" name="Content Placeholder 3" descr="A computer support diagram with text&#10;&#10;AI-generated content may be incorrect.">
            <a:extLst>
              <a:ext uri="{FF2B5EF4-FFF2-40B4-BE49-F238E27FC236}">
                <a16:creationId xmlns:a16="http://schemas.microsoft.com/office/drawing/2014/main" id="{8CB59DEE-92FA-471D-392E-4C94602F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495" y="3759184"/>
            <a:ext cx="3307139" cy="1964692"/>
          </a:xfrm>
          <a:prstGeom prst="rect">
            <a:avLst/>
          </a:prstGeom>
        </p:spPr>
      </p:pic>
      <p:pic>
        <p:nvPicPr>
          <p:cNvPr id="7" name="Content Placeholder 3" descr="A floor plan of a library&#10;&#10;AI-generated content may be incorrect.">
            <a:extLst>
              <a:ext uri="{FF2B5EF4-FFF2-40B4-BE49-F238E27FC236}">
                <a16:creationId xmlns:a16="http://schemas.microsoft.com/office/drawing/2014/main" id="{75F89730-F9A3-2AD6-213B-D884A6023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965" y="307490"/>
            <a:ext cx="4203755" cy="2908514"/>
          </a:xfrm>
          <a:prstGeom prst="rect">
            <a:avLst/>
          </a:prstGeom>
        </p:spPr>
      </p:pic>
      <p:pic>
        <p:nvPicPr>
          <p:cNvPr id="8" name="Content Placeholder 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D83840E1-BB09-6407-ECBC-10706C637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88" y="309023"/>
            <a:ext cx="2781277" cy="2820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3FCCF4-4DFC-6ECF-C75B-A50006164D2C}"/>
              </a:ext>
            </a:extLst>
          </p:cNvPr>
          <p:cNvSpPr txBox="1"/>
          <p:nvPr/>
        </p:nvSpPr>
        <p:spPr>
          <a:xfrm>
            <a:off x="7334268" y="-147059"/>
            <a:ext cx="4929808" cy="7432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100" dirty="0">
              <a:latin typeface="Arial"/>
              <a:cs typeface="Arial"/>
            </a:endParaRPr>
          </a:p>
          <a:p>
            <a:r>
              <a:rPr lang="en-US" sz="1100" dirty="0">
                <a:latin typeface="Arial"/>
                <a:cs typeface="Arial"/>
              </a:rPr>
              <a:t> </a:t>
            </a:r>
            <a:r>
              <a:rPr lang="en-US" sz="1100" b="1" dirty="0">
                <a:latin typeface="Arial"/>
                <a:cs typeface="Arial"/>
              </a:rPr>
              <a:t>Classroom Layouts (Rooms 200–209 + 209E):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Each classroom includes: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Student workstations</a:t>
            </a:r>
            <a:r>
              <a:rPr lang="en-US" sz="1100" dirty="0">
                <a:latin typeface="Arial"/>
                <a:ea typeface="+mn-lt"/>
                <a:cs typeface="+mn-lt"/>
              </a:rPr>
              <a:t> (wired via Ethernet)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Dual monitors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Teacher station with a VoIP phone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Wireless Access Point (WAP)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Smart TV and Projector setup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Security classrooms</a:t>
            </a:r>
            <a:r>
              <a:rPr lang="en-US" sz="1100" dirty="0">
                <a:latin typeface="Arial"/>
                <a:ea typeface="+mn-lt"/>
                <a:cs typeface="+mn-lt"/>
              </a:rPr>
              <a:t> feature additional endpoints and a </a:t>
            </a:r>
            <a:r>
              <a:rPr lang="en-US" sz="1100" b="1" dirty="0">
                <a:latin typeface="Arial"/>
                <a:ea typeface="+mn-lt"/>
                <a:cs typeface="+mn-lt"/>
              </a:rPr>
              <a:t>3D printer</a:t>
            </a:r>
            <a:r>
              <a:rPr lang="en-US" sz="1100" dirty="0">
                <a:latin typeface="Arial"/>
                <a:ea typeface="+mn-lt"/>
                <a:cs typeface="+mn-lt"/>
              </a:rPr>
              <a:t>.</a:t>
            </a:r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latin typeface="Arial"/>
              <a:cs typeface="Arial"/>
            </a:endParaRPr>
          </a:p>
          <a:p>
            <a:r>
              <a:rPr lang="en-US" sz="1100" b="1" dirty="0">
                <a:latin typeface="Arial"/>
                <a:cs typeface="Arial"/>
              </a:rPr>
              <a:t>Library &amp; Open Lab Area: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Hosts </a:t>
            </a:r>
            <a:r>
              <a:rPr lang="en-US" sz="1100" b="1" dirty="0">
                <a:latin typeface="Arial"/>
                <a:ea typeface="+mn-lt"/>
                <a:cs typeface="+mn-lt"/>
              </a:rPr>
              <a:t>11 open lab PCs</a:t>
            </a:r>
            <a:r>
              <a:rPr lang="en-US" sz="1100" dirty="0">
                <a:latin typeface="Arial"/>
                <a:ea typeface="+mn-lt"/>
                <a:cs typeface="+mn-lt"/>
              </a:rPr>
              <a:t>, </a:t>
            </a:r>
            <a:r>
              <a:rPr lang="en-US" sz="1100" b="1" dirty="0">
                <a:latin typeface="Arial"/>
                <a:ea typeface="+mn-lt"/>
                <a:cs typeface="+mn-lt"/>
              </a:rPr>
              <a:t>a teaching assistant station</a:t>
            </a:r>
            <a:r>
              <a:rPr lang="en-US" sz="1100" dirty="0">
                <a:latin typeface="Arial"/>
                <a:ea typeface="+mn-lt"/>
                <a:cs typeface="+mn-lt"/>
              </a:rPr>
              <a:t>, and </a:t>
            </a:r>
            <a:r>
              <a:rPr lang="en-US" sz="1100" b="1" dirty="0">
                <a:latin typeface="Arial"/>
                <a:ea typeface="+mn-lt"/>
                <a:cs typeface="+mn-lt"/>
              </a:rPr>
              <a:t>a printer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Fully equipped with </a:t>
            </a:r>
            <a:r>
              <a:rPr lang="en-US" sz="1100" b="1" dirty="0">
                <a:latin typeface="Arial"/>
                <a:ea typeface="+mn-lt"/>
                <a:cs typeface="+mn-lt"/>
              </a:rPr>
              <a:t>WAPs</a:t>
            </a:r>
            <a:r>
              <a:rPr lang="en-US" sz="1100" dirty="0">
                <a:latin typeface="Arial"/>
                <a:ea typeface="+mn-lt"/>
                <a:cs typeface="+mn-lt"/>
              </a:rPr>
              <a:t>, VoIP, and accessible power outlets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Designed for collaboration, study, and independent research</a:t>
            </a:r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latin typeface="Arial"/>
              <a:cs typeface="Arial"/>
            </a:endParaRPr>
          </a:p>
          <a:p>
            <a:r>
              <a:rPr lang="en-US" sz="1100" b="1" dirty="0">
                <a:latin typeface="Arial"/>
                <a:cs typeface="Arial"/>
              </a:rPr>
              <a:t>Faculty Offices &amp; Breakroom: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Each office includes: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A </a:t>
            </a:r>
            <a:r>
              <a:rPr lang="en-US" sz="1100" b="1" dirty="0">
                <a:latin typeface="Arial"/>
                <a:ea typeface="+mn-lt"/>
                <a:cs typeface="+mn-lt"/>
              </a:rPr>
              <a:t>wired workstation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VoIP phone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Printer access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Breakroom</a:t>
            </a:r>
            <a:r>
              <a:rPr lang="en-US" sz="1100" dirty="0">
                <a:latin typeface="Arial"/>
                <a:ea typeface="+mn-lt"/>
                <a:cs typeface="+mn-lt"/>
              </a:rPr>
              <a:t> includes a camera for monitoring and an outlet setup</a:t>
            </a:r>
            <a:endParaRPr lang="en-US" sz="1100" dirty="0">
              <a:latin typeface="Arial"/>
              <a:cs typeface="Arial"/>
            </a:endParaRPr>
          </a:p>
          <a:p>
            <a:endParaRPr lang="en-US" sz="1100" b="1" dirty="0">
              <a:latin typeface="Arial"/>
              <a:cs typeface="Arial"/>
            </a:endParaRPr>
          </a:p>
          <a:p>
            <a:r>
              <a:rPr lang="en-US" sz="1100" b="1" dirty="0">
                <a:latin typeface="Arial"/>
                <a:cs typeface="Arial"/>
              </a:rPr>
              <a:t>IT Computer Support Room: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Equipped with: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2 workstations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A </a:t>
            </a:r>
            <a:r>
              <a:rPr lang="en-US" sz="1100" b="1" dirty="0">
                <a:latin typeface="Arial"/>
                <a:ea typeface="+mn-lt"/>
                <a:cs typeface="+mn-lt"/>
              </a:rPr>
              <a:t>shared printer</a:t>
            </a:r>
            <a:endParaRPr lang="en-US" sz="11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WAP</a:t>
            </a:r>
            <a:r>
              <a:rPr lang="en-US" sz="1100" dirty="0">
                <a:latin typeface="Arial"/>
                <a:ea typeface="+mn-lt"/>
                <a:cs typeface="+mn-lt"/>
              </a:rPr>
              <a:t>, </a:t>
            </a:r>
            <a:r>
              <a:rPr lang="en-US" sz="1100" b="1" dirty="0">
                <a:latin typeface="Arial"/>
                <a:ea typeface="+mn-lt"/>
                <a:cs typeface="+mn-lt"/>
              </a:rPr>
              <a:t>VoIP</a:t>
            </a:r>
            <a:r>
              <a:rPr lang="en-US" sz="1100" dirty="0">
                <a:latin typeface="Arial"/>
                <a:ea typeface="+mn-lt"/>
                <a:cs typeface="+mn-lt"/>
              </a:rPr>
              <a:t>, and </a:t>
            </a:r>
            <a:r>
              <a:rPr lang="en-US" sz="1100" b="1" dirty="0">
                <a:latin typeface="Arial"/>
                <a:ea typeface="+mn-lt"/>
                <a:cs typeface="+mn-lt"/>
              </a:rPr>
              <a:t>surveillance camera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Central point for internal support and troubleshooting</a:t>
            </a:r>
            <a:endParaRPr lang="en-US" sz="1100" dirty="0">
              <a:latin typeface="Arial"/>
              <a:cs typeface="Arial"/>
            </a:endParaRPr>
          </a:p>
          <a:p>
            <a:endParaRPr lang="en-US" sz="1100" b="1" dirty="0">
              <a:latin typeface="Arial"/>
              <a:cs typeface="Arial"/>
            </a:endParaRPr>
          </a:p>
          <a:p>
            <a:r>
              <a:rPr lang="en-US" sz="1100" b="1" dirty="0">
                <a:latin typeface="Arial"/>
                <a:cs typeface="Arial"/>
              </a:rPr>
              <a:t>Connectivity &amp; Cabling: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Structured cabling runs from the </a:t>
            </a:r>
            <a:r>
              <a:rPr lang="en-US" sz="1100" b="1" dirty="0">
                <a:latin typeface="Arial"/>
                <a:ea typeface="+mn-lt"/>
                <a:cs typeface="+mn-lt"/>
              </a:rPr>
              <a:t>server room’s main rack</a:t>
            </a:r>
            <a:r>
              <a:rPr lang="en-US" sz="1100" dirty="0">
                <a:latin typeface="Arial"/>
                <a:ea typeface="+mn-lt"/>
                <a:cs typeface="+mn-lt"/>
              </a:rPr>
              <a:t> to all networked rooms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Cable paths are planned for efficiency, minimal disruption, and ease of maintenance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Outlets and WAPs</a:t>
            </a:r>
            <a:r>
              <a:rPr lang="en-US" sz="1100" dirty="0">
                <a:latin typeface="Arial"/>
                <a:ea typeface="+mn-lt"/>
                <a:cs typeface="+mn-lt"/>
              </a:rPr>
              <a:t> are clearly placed for accessibility and coverage</a:t>
            </a:r>
            <a:endParaRPr lang="en-US" sz="1100" dirty="0">
              <a:latin typeface="Arial"/>
              <a:cs typeface="Arial"/>
            </a:endParaRPr>
          </a:p>
          <a:p>
            <a:endParaRPr lang="en-US" sz="1100" b="1" dirty="0">
              <a:latin typeface="Arial"/>
              <a:cs typeface="Arial"/>
            </a:endParaRPr>
          </a:p>
          <a:p>
            <a:r>
              <a:rPr lang="en-US" sz="1100" b="1" dirty="0">
                <a:latin typeface="Arial"/>
                <a:cs typeface="Arial"/>
              </a:rPr>
              <a:t>Security Devices: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b="1" dirty="0">
                <a:latin typeface="Arial"/>
                <a:ea typeface="+mn-lt"/>
                <a:cs typeface="+mn-lt"/>
              </a:rPr>
              <a:t>Surveillance cameras</a:t>
            </a:r>
            <a:r>
              <a:rPr lang="en-US" sz="1100" dirty="0">
                <a:latin typeface="Arial"/>
                <a:ea typeface="+mn-lt"/>
                <a:cs typeface="+mn-lt"/>
              </a:rPr>
              <a:t> installed in strategic areas including the IT room, breakroom, and open lab</a:t>
            </a: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+mn-lt"/>
                <a:cs typeface="+mn-lt"/>
              </a:rPr>
              <a:t>A </a:t>
            </a:r>
            <a:r>
              <a:rPr lang="en-US" sz="1100" b="1" dirty="0">
                <a:latin typeface="Arial"/>
                <a:ea typeface="+mn-lt"/>
                <a:cs typeface="+mn-lt"/>
              </a:rPr>
              <a:t>keypad</a:t>
            </a:r>
            <a:r>
              <a:rPr lang="en-US" sz="1100" dirty="0">
                <a:latin typeface="Arial"/>
                <a:ea typeface="+mn-lt"/>
                <a:cs typeface="+mn-lt"/>
              </a:rPr>
              <a:t> for controlled server room access ensures physical security compliance</a:t>
            </a:r>
            <a:endParaRPr lang="en-US" sz="1100" dirty="0">
              <a:latin typeface="Arial"/>
              <a:cs typeface="Arial"/>
            </a:endParaRPr>
          </a:p>
          <a:p>
            <a:endParaRPr lang="en-US" sz="1400" b="1" dirty="0"/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07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E96668-79F2-D99D-1B00-BD0BE0AEB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12" y="66732"/>
            <a:ext cx="5734306" cy="67179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ea typeface="+mn-lt"/>
                <a:cs typeface="+mn-lt"/>
              </a:rPr>
              <a:t>The logical network design for the IGN Center ITE Department illustrates a segmented, high-performance architecture that supports secure communication and efficient traffic flow across the facility.</a:t>
            </a:r>
            <a:endParaRPr lang="en-US" sz="1200" dirty="0"/>
          </a:p>
          <a:p>
            <a:r>
              <a:rPr lang="en-US" sz="1200" b="1" dirty="0"/>
              <a:t>Core Components: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ISP → Firewall → Main Router → Core Switch</a:t>
            </a:r>
            <a:r>
              <a:rPr lang="en-US" sz="1200" dirty="0">
                <a:ea typeface="+mn-lt"/>
                <a:cs typeface="+mn-lt"/>
              </a:rPr>
              <a:t>: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 This central flow forms the backbone of the network, ensuring secure and managed access to the internet and internal resources.</a:t>
            </a:r>
            <a:endParaRPr lang="en-US" sz="1200" dirty="0"/>
          </a:p>
          <a:p>
            <a:r>
              <a:rPr lang="en-US" sz="1200" dirty="0"/>
              <a:t>S</a:t>
            </a:r>
            <a:r>
              <a:rPr lang="en-US" sz="1200" b="1" dirty="0"/>
              <a:t>ubnet Breakdown (with VLAN-style segmentation):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192.168.10.0/24 – Offices &amp; Admin Area</a:t>
            </a:r>
            <a:br>
              <a:rPr lang="en-US" sz="1200" b="1" dirty="0">
                <a:ea typeface="+mn-lt"/>
                <a:cs typeface="+mn-lt"/>
              </a:rPr>
            </a:br>
            <a:r>
              <a:rPr lang="en-US" sz="1200" b="1" dirty="0">
                <a:ea typeface="+mn-lt"/>
                <a:cs typeface="+mn-lt"/>
              </a:rPr>
              <a:t> Includes desktop PCs, VoIP phones, and a shared printer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192.168.20.0/24 – Classrooms</a:t>
            </a:r>
            <a:br>
              <a:rPr lang="en-US" sz="1200" b="1" dirty="0">
                <a:ea typeface="+mn-lt"/>
                <a:cs typeface="+mn-lt"/>
              </a:rPr>
            </a:br>
            <a:r>
              <a:rPr lang="en-US" sz="1200" b="1" dirty="0">
                <a:ea typeface="+mn-lt"/>
                <a:cs typeface="+mn-lt"/>
              </a:rPr>
              <a:t> Houses student desktops and laptops, supported by dedicated WAPs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192.168.30.0/24 – Library/Lab Area</a:t>
            </a:r>
            <a:br>
              <a:rPr lang="en-US" sz="1200" b="1" dirty="0">
                <a:ea typeface="+mn-lt"/>
                <a:cs typeface="+mn-lt"/>
              </a:rPr>
            </a:br>
            <a:r>
              <a:rPr lang="en-US" sz="1200" b="1" dirty="0">
                <a:ea typeface="+mn-lt"/>
                <a:cs typeface="+mn-lt"/>
              </a:rPr>
              <a:t> Covers open lab PCs, a teaching assistant device, and support room endpoints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192.168.40.0/24 – IT Support Room</a:t>
            </a:r>
            <a:br>
              <a:rPr lang="en-US" sz="1200" b="1" dirty="0">
                <a:ea typeface="+mn-lt"/>
                <a:cs typeface="+mn-lt"/>
              </a:rPr>
            </a:br>
            <a:r>
              <a:rPr lang="en-US" sz="1200" b="1" dirty="0">
                <a:ea typeface="+mn-lt"/>
                <a:cs typeface="+mn-lt"/>
              </a:rPr>
              <a:t> Contains support workstations and equipment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192.168.50.0/24 – Security Devices</a:t>
            </a:r>
            <a:br>
              <a:rPr lang="en-US" sz="1200" b="1" dirty="0">
                <a:ea typeface="+mn-lt"/>
                <a:cs typeface="+mn-lt"/>
              </a:rPr>
            </a:br>
            <a:r>
              <a:rPr lang="en-US" sz="1200" b="1" dirty="0">
                <a:ea typeface="+mn-lt"/>
                <a:cs typeface="+mn-lt"/>
              </a:rPr>
              <a:t> Dedicated subnet for IP cameras and future surveillance devices</a:t>
            </a:r>
            <a:endParaRPr lang="en-US" sz="1200" dirty="0"/>
          </a:p>
          <a:p>
            <a:r>
              <a:rPr lang="en-US" sz="1200" b="1" dirty="0"/>
              <a:t>Wireless Access Points (WAPs):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Distributed across all functional areas, each assigned to appropriate subnets for wireless connectivity to laptops and mobile devices.</a:t>
            </a:r>
            <a:endParaRPr lang="en-US" sz="1200" dirty="0"/>
          </a:p>
          <a:p>
            <a:r>
              <a:rPr lang="en-US" sz="1200" b="1" dirty="0"/>
              <a:t>Server Room: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Connected directly to the core switch, the server room houses 3 racks for FTP, </a:t>
            </a:r>
            <a:r>
              <a:rPr lang="en-US" sz="1200" err="1">
                <a:ea typeface="+mn-lt"/>
                <a:cs typeface="+mn-lt"/>
              </a:rPr>
              <a:t>NetLab</a:t>
            </a:r>
            <a:r>
              <a:rPr lang="en-US" sz="1200" dirty="0">
                <a:ea typeface="+mn-lt"/>
                <a:cs typeface="+mn-lt"/>
              </a:rPr>
              <a:t> servers, and future equipment, reinforcing centralized resource management.</a:t>
            </a:r>
            <a:endParaRPr lang="en-US" sz="1200" dirty="0"/>
          </a:p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40A0C2-9F2B-0632-05C2-0DF7F53B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34" y="70514"/>
            <a:ext cx="5908055" cy="67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2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7F6DDE-8080-8349-22C9-F2D5EC427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73" y="111400"/>
            <a:ext cx="10263987" cy="6866692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019653D-2F73-443C-916C-3E9277B4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7002" y="5868567"/>
            <a:ext cx="3104998" cy="1002257"/>
          </a:xfrm>
          <a:custGeom>
            <a:avLst/>
            <a:gdLst>
              <a:gd name="connsiteX0" fmla="*/ 2220651 w 3104998"/>
              <a:gd name="connsiteY0" fmla="*/ 141 h 1002257"/>
              <a:gd name="connsiteX1" fmla="*/ 3076626 w 3104998"/>
              <a:gd name="connsiteY1" fmla="*/ 220708 h 1002257"/>
              <a:gd name="connsiteX2" fmla="*/ 3104998 w 3104998"/>
              <a:gd name="connsiteY2" fmla="*/ 237645 h 1002257"/>
              <a:gd name="connsiteX3" fmla="*/ 3104998 w 3104998"/>
              <a:gd name="connsiteY3" fmla="*/ 1002257 h 1002257"/>
              <a:gd name="connsiteX4" fmla="*/ 0 w 3104998"/>
              <a:gd name="connsiteY4" fmla="*/ 1002257 h 1002257"/>
              <a:gd name="connsiteX5" fmla="*/ 208734 w 3104998"/>
              <a:gd name="connsiteY5" fmla="*/ 868737 h 1002257"/>
              <a:gd name="connsiteX6" fmla="*/ 1364122 w 3104998"/>
              <a:gd name="connsiteY6" fmla="*/ 222705 h 1002257"/>
              <a:gd name="connsiteX7" fmla="*/ 2085269 w 3104998"/>
              <a:gd name="connsiteY7" fmla="*/ 7760 h 1002257"/>
              <a:gd name="connsiteX8" fmla="*/ 2220651 w 3104998"/>
              <a:gd name="connsiteY8" fmla="*/ 141 h 100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998" h="1002257">
                <a:moveTo>
                  <a:pt x="2220651" y="141"/>
                </a:moveTo>
                <a:cubicBezTo>
                  <a:pt x="2532946" y="-4033"/>
                  <a:pt x="2819845" y="84824"/>
                  <a:pt x="3076626" y="220708"/>
                </a:cubicBezTo>
                <a:lnTo>
                  <a:pt x="3104998" y="237645"/>
                </a:lnTo>
                <a:lnTo>
                  <a:pt x="3104998" y="1002257"/>
                </a:lnTo>
                <a:lnTo>
                  <a:pt x="0" y="1002257"/>
                </a:lnTo>
                <a:lnTo>
                  <a:pt x="208734" y="868737"/>
                </a:lnTo>
                <a:cubicBezTo>
                  <a:pt x="716785" y="552239"/>
                  <a:pt x="1150146" y="315174"/>
                  <a:pt x="1364122" y="222705"/>
                </a:cubicBezTo>
                <a:cubicBezTo>
                  <a:pt x="1588430" y="125724"/>
                  <a:pt x="1824360" y="33775"/>
                  <a:pt x="2085269" y="7760"/>
                </a:cubicBezTo>
                <a:cubicBezTo>
                  <a:pt x="2130905" y="3232"/>
                  <a:pt x="2176037" y="737"/>
                  <a:pt x="2220651" y="1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F3CC54C-8A5F-42B2-80EF-40005E1B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353866">
            <a:off x="9634789" y="5881498"/>
            <a:ext cx="1513209" cy="1055579"/>
            <a:chOff x="10631877" y="3331293"/>
            <a:chExt cx="1483323" cy="103473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38F654D-6D96-448F-AE05-4E663E78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EA0687-82A9-47B3-B116-5C1B18D7D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D5F2F7D-9DEC-4069-8E1A-4E3957BE5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983079" y="3331293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6E6DDDD8-737D-4E46-B445-AA04E56B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31877" y="4207203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C9F66857-2EF8-4463-BE6B-0E88356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11DA632B-97A1-4486-8F6A-1334D681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8F9C102-1BB5-442E-8596-CD0923CF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010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8F283-129C-A0DF-638C-F1E756B9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84" y="445105"/>
            <a:ext cx="5819675" cy="25495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Project Timeline</a:t>
            </a:r>
            <a:br>
              <a:rPr lang="en-US" sz="4000" dirty="0"/>
            </a:br>
            <a:r>
              <a:rPr lang="en-US" sz="2000" dirty="0"/>
              <a:t>Estimated project duration: 8-10</a:t>
            </a:r>
            <a:r>
              <a:rPr lang="en-US" sz="2000" b="1" dirty="0"/>
              <a:t> weeks</a:t>
            </a: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endParaRPr lang="en-US" sz="2000" b="1"/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019653D-2F73-443C-916C-3E9277B4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7002" y="5868567"/>
            <a:ext cx="3104998" cy="1002257"/>
          </a:xfrm>
          <a:custGeom>
            <a:avLst/>
            <a:gdLst>
              <a:gd name="connsiteX0" fmla="*/ 2220651 w 3104998"/>
              <a:gd name="connsiteY0" fmla="*/ 141 h 1002257"/>
              <a:gd name="connsiteX1" fmla="*/ 3076626 w 3104998"/>
              <a:gd name="connsiteY1" fmla="*/ 220708 h 1002257"/>
              <a:gd name="connsiteX2" fmla="*/ 3104998 w 3104998"/>
              <a:gd name="connsiteY2" fmla="*/ 237645 h 1002257"/>
              <a:gd name="connsiteX3" fmla="*/ 3104998 w 3104998"/>
              <a:gd name="connsiteY3" fmla="*/ 1002257 h 1002257"/>
              <a:gd name="connsiteX4" fmla="*/ 0 w 3104998"/>
              <a:gd name="connsiteY4" fmla="*/ 1002257 h 1002257"/>
              <a:gd name="connsiteX5" fmla="*/ 208734 w 3104998"/>
              <a:gd name="connsiteY5" fmla="*/ 868737 h 1002257"/>
              <a:gd name="connsiteX6" fmla="*/ 1364122 w 3104998"/>
              <a:gd name="connsiteY6" fmla="*/ 222705 h 1002257"/>
              <a:gd name="connsiteX7" fmla="*/ 2085269 w 3104998"/>
              <a:gd name="connsiteY7" fmla="*/ 7760 h 1002257"/>
              <a:gd name="connsiteX8" fmla="*/ 2220651 w 3104998"/>
              <a:gd name="connsiteY8" fmla="*/ 141 h 100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998" h="1002257">
                <a:moveTo>
                  <a:pt x="2220651" y="141"/>
                </a:moveTo>
                <a:cubicBezTo>
                  <a:pt x="2532946" y="-4033"/>
                  <a:pt x="2819845" y="84824"/>
                  <a:pt x="3076626" y="220708"/>
                </a:cubicBezTo>
                <a:lnTo>
                  <a:pt x="3104998" y="237645"/>
                </a:lnTo>
                <a:lnTo>
                  <a:pt x="3104998" y="1002257"/>
                </a:lnTo>
                <a:lnTo>
                  <a:pt x="0" y="1002257"/>
                </a:lnTo>
                <a:lnTo>
                  <a:pt x="208734" y="868737"/>
                </a:lnTo>
                <a:cubicBezTo>
                  <a:pt x="716785" y="552239"/>
                  <a:pt x="1150146" y="315174"/>
                  <a:pt x="1364122" y="222705"/>
                </a:cubicBezTo>
                <a:cubicBezTo>
                  <a:pt x="1588430" y="125724"/>
                  <a:pt x="1824360" y="33775"/>
                  <a:pt x="2085269" y="7760"/>
                </a:cubicBezTo>
                <a:cubicBezTo>
                  <a:pt x="2130905" y="3232"/>
                  <a:pt x="2176037" y="737"/>
                  <a:pt x="2220651" y="1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3CC54C-8A5F-42B2-80EF-40005E1B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353866">
            <a:off x="9634789" y="5881498"/>
            <a:ext cx="1513209" cy="1055579"/>
            <a:chOff x="10631877" y="3331293"/>
            <a:chExt cx="1483323" cy="103473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8F654D-6D96-448F-AE05-4E663E78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EA0687-82A9-47B3-B116-5C1B18D7D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F2F7D-9DEC-4069-8E1A-4E3957BE5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983079" y="3331293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6E6DDDD8-737D-4E46-B445-AA04E56B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31877" y="4207203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C9F66857-2EF8-4463-BE6B-0E88356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11DA632B-97A1-4486-8F6A-1334D681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8F9C102-1BB5-442E-8596-CD0923CF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2B43DA-A3FB-4A0D-9E1A-AD4CDD35BE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54892" y="589788"/>
          <a:ext cx="5339227" cy="5678428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499661">
                  <a:extLst>
                    <a:ext uri="{9D8B030D-6E8A-4147-A177-3AD203B41FA5}">
                      <a16:colId xmlns:a16="http://schemas.microsoft.com/office/drawing/2014/main" val="318469219"/>
                    </a:ext>
                  </a:extLst>
                </a:gridCol>
                <a:gridCol w="1839566">
                  <a:extLst>
                    <a:ext uri="{9D8B030D-6E8A-4147-A177-3AD203B41FA5}">
                      <a16:colId xmlns:a16="http://schemas.microsoft.com/office/drawing/2014/main" val="1983835978"/>
                    </a:ext>
                  </a:extLst>
                </a:gridCol>
              </a:tblGrid>
              <a:tr h="811204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Phase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Duration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060394"/>
                  </a:ext>
                </a:extLst>
              </a:tr>
              <a:tr h="811204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Planning &amp; Assessment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1 Week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69023"/>
                  </a:ext>
                </a:extLst>
              </a:tr>
              <a:tr h="811204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Design Finalization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1 Week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695171"/>
                  </a:ext>
                </a:extLst>
              </a:tr>
              <a:tr h="811204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Procurement &amp; Delivery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1–2 Weeks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05832"/>
                  </a:ext>
                </a:extLst>
              </a:tr>
              <a:tr h="811204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Installation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2 Weeks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745009"/>
                  </a:ext>
                </a:extLst>
              </a:tr>
              <a:tr h="811204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Testing &amp; Optimization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1 Week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482330"/>
                  </a:ext>
                </a:extLst>
              </a:tr>
              <a:tr h="811204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Training &amp; Handover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1 Week</a:t>
                      </a:r>
                    </a:p>
                  </a:txBody>
                  <a:tcPr marL="0" marR="107682" marT="43073" marB="3230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244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A6D76F-F520-7727-9F1C-E502461CF533}"/>
              </a:ext>
            </a:extLst>
          </p:cNvPr>
          <p:cNvSpPr txBox="1"/>
          <p:nvPr/>
        </p:nvSpPr>
        <p:spPr>
          <a:xfrm>
            <a:off x="137417" y="1696167"/>
            <a:ext cx="55720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While the project can be completed within 6–8 weeks under ideal conditions, we recommend a 10-week timeline to account for potential delays in equipment procurement, site preparation, and training feedback loops. This ensures the project remains on track without compromising quality.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18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D546A-6AAE-20DC-A13F-311DD3E7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72" y="171205"/>
            <a:ext cx="4663649" cy="1455091"/>
          </a:xfrm>
        </p:spPr>
        <p:txBody>
          <a:bodyPr>
            <a:normAutofit/>
          </a:bodyPr>
          <a:lstStyle/>
          <a:p>
            <a:r>
              <a:rPr lang="en-US" sz="3300" i="0">
                <a:ea typeface="+mj-lt"/>
                <a:cs typeface="+mj-lt"/>
              </a:rPr>
              <a:t>Why Choose StarByte Technologies?</a:t>
            </a:r>
            <a:endParaRPr lang="en-US" sz="33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BA21-2EE8-3AEB-BFAB-5EB29625C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07" y="1773467"/>
            <a:ext cx="6584304" cy="49133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latin typeface="Arial"/>
                <a:ea typeface="+mn-lt"/>
                <a:cs typeface="+mn-lt"/>
              </a:rPr>
              <a:t>At </a:t>
            </a:r>
            <a:r>
              <a:rPr lang="en-US" sz="1200" b="1" err="1">
                <a:latin typeface="Arial"/>
                <a:ea typeface="+mn-lt"/>
                <a:cs typeface="+mn-lt"/>
              </a:rPr>
              <a:t>Starbyte</a:t>
            </a:r>
            <a:r>
              <a:rPr lang="en-US" sz="1200" b="1" dirty="0">
                <a:latin typeface="Arial"/>
                <a:ea typeface="+mn-lt"/>
                <a:cs typeface="+mn-lt"/>
              </a:rPr>
              <a:t> Technologies</a:t>
            </a:r>
            <a:r>
              <a:rPr lang="en-US" sz="1200" dirty="0">
                <a:latin typeface="Arial"/>
                <a:ea typeface="+mn-lt"/>
                <a:cs typeface="+mn-lt"/>
              </a:rPr>
              <a:t>, we don’t just install hardware — we architect galaxies of connection. Intuitive, secure, and built to grow with you. Our team approaches technology like a craft: structured with care, scalable with intention, and sprinkled with a little spark of brilliance.</a:t>
            </a:r>
            <a:endParaRPr lang="en-US"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latin typeface="Arial"/>
                <a:ea typeface="+mn-lt"/>
                <a:cs typeface="+mn-lt"/>
              </a:rPr>
              <a:t>This proposal isn't just a checklist of devices — it's a thoughtful blueprint for long-term success.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200" dirty="0">
                <a:latin typeface="Arial"/>
                <a:ea typeface="+mn-lt"/>
                <a:cs typeface="+mn-lt"/>
              </a:rPr>
              <a:t>We listened deeply to the needs of the IGN Center’s ITE Department — and we translated those needs into a design that balances performance, security, and ease of use.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200" dirty="0">
                <a:latin typeface="Arial"/>
                <a:ea typeface="+mn-lt"/>
                <a:cs typeface="+mn-lt"/>
              </a:rPr>
              <a:t>We mapped out everything from high-speed wired access to seamless wireless roaming, ensuring students and staff have a stable experience no matter where they are.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200" dirty="0">
                <a:latin typeface="Arial"/>
                <a:ea typeface="+mn-lt"/>
                <a:cs typeface="+mn-lt"/>
              </a:rPr>
              <a:t>We future-proofed the layout with scalability, so expansion won’t mean a full redesign.</a:t>
            </a:r>
            <a:endParaRPr lang="en-US" sz="120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200" dirty="0">
                <a:latin typeface="Arial"/>
                <a:ea typeface="+mn-lt"/>
                <a:cs typeface="+mn-lt"/>
              </a:rPr>
              <a:t>Our diagrams, documentation, and budget show not just what we’ll do — but how and why we’ll do it.</a:t>
            </a:r>
            <a:endParaRPr lang="en-US"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latin typeface="Arial"/>
                <a:ea typeface="+mn-lt"/>
                <a:cs typeface="+mn-lt"/>
              </a:rPr>
              <a:t>More importantly: we care.</a:t>
            </a:r>
            <a:br>
              <a:rPr lang="en-US" sz="1200" dirty="0">
                <a:latin typeface="Arial"/>
                <a:ea typeface="+mn-lt"/>
                <a:cs typeface="+mn-lt"/>
              </a:rPr>
            </a:br>
            <a:r>
              <a:rPr lang="en-US" sz="1200" dirty="0">
                <a:latin typeface="Arial"/>
                <a:ea typeface="+mn-lt"/>
                <a:cs typeface="+mn-lt"/>
              </a:rPr>
              <a:t> We’re not here to overcomplicate things or push flash without function.</a:t>
            </a:r>
            <a:br>
              <a:rPr lang="en-US" sz="1200" dirty="0">
                <a:latin typeface="Arial"/>
                <a:ea typeface="+mn-lt"/>
                <a:cs typeface="+mn-lt"/>
              </a:rPr>
            </a:br>
            <a:r>
              <a:rPr lang="en-US" sz="1200" dirty="0">
                <a:latin typeface="Arial"/>
                <a:ea typeface="+mn-lt"/>
                <a:cs typeface="+mn-lt"/>
              </a:rPr>
              <a:t> We're here to build a network that </a:t>
            </a:r>
            <a:r>
              <a:rPr lang="en-US" sz="1200" i="1" dirty="0">
                <a:latin typeface="Arial"/>
                <a:ea typeface="+mn-lt"/>
                <a:cs typeface="+mn-lt"/>
              </a:rPr>
              <a:t>just works</a:t>
            </a:r>
            <a:r>
              <a:rPr lang="en-US" sz="1200" dirty="0">
                <a:latin typeface="Arial"/>
                <a:ea typeface="+mn-lt"/>
                <a:cs typeface="+mn-lt"/>
              </a:rPr>
              <a:t> — quietly, powerfully, and with the grace of a well-tuned constellation.</a:t>
            </a:r>
            <a:endParaRPr lang="en-US"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Arial"/>
                <a:ea typeface="+mn-lt"/>
                <a:cs typeface="+mn-lt"/>
              </a:rPr>
              <a:t>Choose </a:t>
            </a:r>
            <a:r>
              <a:rPr lang="en-US" sz="1200" b="1" err="1">
                <a:latin typeface="Arial"/>
                <a:ea typeface="+mn-lt"/>
                <a:cs typeface="+mn-lt"/>
              </a:rPr>
              <a:t>Starbyte</a:t>
            </a:r>
            <a:r>
              <a:rPr lang="en-US" sz="1200" b="1" dirty="0">
                <a:latin typeface="Arial"/>
                <a:ea typeface="+mn-lt"/>
                <a:cs typeface="+mn-lt"/>
              </a:rPr>
              <a:t> Technologies —</a:t>
            </a:r>
            <a:br>
              <a:rPr lang="en-US" sz="1200" b="1" dirty="0">
                <a:latin typeface="Arial"/>
                <a:ea typeface="+mn-lt"/>
                <a:cs typeface="+mn-lt"/>
              </a:rPr>
            </a:br>
            <a:r>
              <a:rPr lang="en-US" sz="1200" b="1" dirty="0">
                <a:latin typeface="Arial"/>
                <a:ea typeface="+mn-lt"/>
                <a:cs typeface="+mn-lt"/>
              </a:rPr>
              <a:t>Where every connection is cosmic, every detail is intentional,</a:t>
            </a:r>
            <a:br>
              <a:rPr lang="en-US" sz="1200" b="1" dirty="0">
                <a:latin typeface="Arial"/>
                <a:ea typeface="+mn-lt"/>
                <a:cs typeface="+mn-lt"/>
              </a:rPr>
            </a:br>
            <a:r>
              <a:rPr lang="en-US" sz="1200" b="1" dirty="0">
                <a:latin typeface="Arial"/>
                <a:ea typeface="+mn-lt"/>
                <a:cs typeface="+mn-lt"/>
              </a:rPr>
              <a:t> and your network is built to last — with just a hint of stardust.</a:t>
            </a:r>
            <a:endParaRPr lang="en-US" sz="1200" b="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/>
          </a:p>
        </p:txBody>
      </p:sp>
      <p:pic>
        <p:nvPicPr>
          <p:cNvPr id="7" name="Graphic 6" descr="Solar system">
            <a:extLst>
              <a:ext uri="{FF2B5EF4-FFF2-40B4-BE49-F238E27FC236}">
                <a16:creationId xmlns:a16="http://schemas.microsoft.com/office/drawing/2014/main" id="{BA545E35-D992-0258-C737-931CC195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7889" y="542977"/>
            <a:ext cx="5660211" cy="5660211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0709485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RocaVTI</vt:lpstr>
      <vt:lpstr>IGN ITE Proposal</vt:lpstr>
      <vt:lpstr>Client Goals &amp; Objectives </vt:lpstr>
      <vt:lpstr>PowerPoint Presentation</vt:lpstr>
      <vt:lpstr>Physical &amp; Logical Network Design</vt:lpstr>
      <vt:lpstr>PowerPoint Presentation</vt:lpstr>
      <vt:lpstr>PowerPoint Presentation</vt:lpstr>
      <vt:lpstr>PowerPoint Presentation</vt:lpstr>
      <vt:lpstr>Project Timeline Estimated project duration: 8-10 weeks     </vt:lpstr>
      <vt:lpstr>Why Choose StarByte Technologies?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286</cp:revision>
  <dcterms:created xsi:type="dcterms:W3CDTF">2025-04-18T21:50:21Z</dcterms:created>
  <dcterms:modified xsi:type="dcterms:W3CDTF">2025-04-22T03:11:33Z</dcterms:modified>
</cp:coreProperties>
</file>